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EFD57B-5D03-472C-8E39-0D9A4E041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C676BB-6DC9-463C-9656-9D13E5E56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72" charset="0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72" charset="0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72" charset="0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54FE6-EB76-4197-94AC-AFC7CEE83502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C7547-875D-47F0-8D6B-BDDEE4CF24EB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86870-888A-4E52-9101-AC34884917B4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93F4A-FA33-407C-81B2-726CCA8C84B9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CA28-FABD-4FCD-9FEA-50E41FD997B8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899D7-247F-48AF-A320-FD7EBFF3E7CE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7A786-C28D-4DC1-975F-14F8C1A809D8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80C7A-FC4C-4103-8EA0-41D24E55AE8C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A9106-8627-4EEC-9CB6-3B8D124C695D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A0288-83F0-44DC-8C32-293A42D4EF6A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E3F86-1D55-4767-9D9F-D0DFB2D29D60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422BD-3E98-4D17-89F7-0B25330E6B3B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EBEA0-4CC7-4A3F-875B-172A5CDA8035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7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E7CBAB-73AF-4B8C-93D9-375768157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C5AA0-E574-4CA4-83B8-02099FE85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7A940-C3E2-4AD2-B8D2-DB766D8D2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2FC6-2D02-4C5C-9DCC-848EE6D77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FDBC2-4CAF-45B0-A8A3-2303695D9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7EDCC-36CB-4EF7-A3E9-BB9093BA9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EF21-0DB4-4563-AC3E-10C1DF39A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C0F6-E568-4ADB-9BE0-0D0818B71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2F3A-493D-47D4-93F5-44E6E1FF0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6705-2DD4-4835-9445-A06256537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229E8-EBCF-4723-85FE-A494E89FF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9C16124-D125-4CC6-982C-2663325A7C2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7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US Political Beginnings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/>
              <a:t>Basic Concepts of Government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Major English Documents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Types of English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English Colonies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/>
              <a:t>Royal Colonies</a:t>
            </a:r>
          </a:p>
          <a:p>
            <a:pPr marL="457200" lvl="1" indent="0"/>
            <a:r>
              <a:rPr lang="en-US"/>
              <a:t>Direct control by crown</a:t>
            </a:r>
          </a:p>
          <a:p>
            <a:pPr marL="457200" lvl="1" indent="0"/>
            <a:r>
              <a:rPr lang="en-US"/>
              <a:t>NH, MA, NY, NJ, VA, NC, SC, GA</a:t>
            </a:r>
          </a:p>
          <a:p>
            <a:pPr marL="457200" lvl="1" indent="0"/>
            <a:r>
              <a:rPr lang="en-US"/>
              <a:t>King names governor</a:t>
            </a:r>
          </a:p>
          <a:p>
            <a:pPr marL="457200" lvl="1" indent="0"/>
            <a:r>
              <a:rPr lang="en-US"/>
              <a:t>Had </a:t>
            </a:r>
            <a:r>
              <a:rPr lang="en-US" b="1"/>
              <a:t>bicameral</a:t>
            </a:r>
            <a:r>
              <a:rPr lang="en-US"/>
              <a:t> legislatures (2 houses)</a:t>
            </a:r>
          </a:p>
          <a:p>
            <a:pPr marL="914400" lvl="2" indent="0"/>
            <a:r>
              <a:rPr lang="en-US"/>
              <a:t>Governor’s council upper</a:t>
            </a:r>
          </a:p>
          <a:p>
            <a:pPr marL="914400" lvl="2" indent="0"/>
            <a:r>
              <a:rPr lang="en-US"/>
              <a:t>Lower elected by property owners</a:t>
            </a:r>
          </a:p>
          <a:p>
            <a:pPr marL="914400" lvl="2" indent="0"/>
            <a:r>
              <a:rPr lang="en-US"/>
              <a:t>All laws approved by Gov.</a:t>
            </a:r>
          </a:p>
          <a:p>
            <a:pPr marL="914400" lvl="2" inden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English Colonies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 b="1" dirty="0"/>
              <a:t>Proprietary </a:t>
            </a:r>
            <a:r>
              <a:rPr lang="en-US" dirty="0"/>
              <a:t>Colonies</a:t>
            </a:r>
          </a:p>
          <a:p>
            <a:pPr marL="457200" lvl="1" indent="0"/>
            <a:r>
              <a:rPr lang="en-US" dirty="0"/>
              <a:t>Org. by someone King gave land to</a:t>
            </a:r>
          </a:p>
          <a:p>
            <a:pPr marL="457200" lvl="1" indent="0"/>
            <a:r>
              <a:rPr lang="en-US" smtClean="0"/>
              <a:t>MD, </a:t>
            </a:r>
            <a:r>
              <a:rPr lang="en-US"/>
              <a:t>PA, DE</a:t>
            </a:r>
          </a:p>
          <a:p>
            <a:pPr marL="457200" lvl="1" indent="0"/>
            <a:r>
              <a:rPr lang="en-US" dirty="0"/>
              <a:t>Governed by proprietor</a:t>
            </a:r>
          </a:p>
          <a:p>
            <a:pPr marL="457200" lvl="1" indent="0"/>
            <a:r>
              <a:rPr lang="en-US" dirty="0"/>
              <a:t>Governor appointed by prop.</a:t>
            </a:r>
          </a:p>
          <a:p>
            <a:pPr marL="457200" lvl="1" indent="0"/>
            <a:r>
              <a:rPr lang="en-US" dirty="0"/>
              <a:t>PA had </a:t>
            </a:r>
            <a:r>
              <a:rPr lang="en-US" b="1" dirty="0"/>
              <a:t>unicameral </a:t>
            </a:r>
            <a:r>
              <a:rPr lang="en-US" dirty="0"/>
              <a:t>leg (1 house)</a:t>
            </a:r>
          </a:p>
          <a:p>
            <a:pPr marL="457200" lvl="1" indent="0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English Colonies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/>
              <a:t>Charter Colonies</a:t>
            </a:r>
          </a:p>
          <a:p>
            <a:pPr marL="457200" lvl="1" indent="0"/>
            <a:r>
              <a:rPr lang="en-US"/>
              <a:t>Land given to colonists</a:t>
            </a:r>
          </a:p>
          <a:p>
            <a:pPr marL="457200" lvl="1" indent="0"/>
            <a:r>
              <a:rPr lang="en-US"/>
              <a:t>CT, RI</a:t>
            </a:r>
          </a:p>
          <a:p>
            <a:pPr marL="457200" lvl="1" indent="0"/>
            <a:r>
              <a:rPr lang="en-US"/>
              <a:t>Self-governing</a:t>
            </a:r>
          </a:p>
          <a:p>
            <a:pPr marL="457200" lvl="1" indent="0"/>
            <a:r>
              <a:rPr lang="en-US"/>
              <a:t>Governors elected by white, male, land-owners</a:t>
            </a:r>
          </a:p>
          <a:p>
            <a:pPr marL="457200" lvl="1" indent="0"/>
            <a:r>
              <a:rPr lang="en-US"/>
              <a:t>Progressive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Placeholder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8675" name="Placeholder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Remember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/>
              <a:t>English colonies had political systems</a:t>
            </a:r>
          </a:p>
          <a:p>
            <a:pPr marL="457200" lvl="1" indent="0"/>
            <a:r>
              <a:rPr lang="en-US"/>
              <a:t>English Common Law</a:t>
            </a:r>
          </a:p>
          <a:p>
            <a:pPr marL="457200" lvl="1" indent="0"/>
            <a:r>
              <a:rPr lang="en-US"/>
              <a:t>Laws, Customs, </a:t>
            </a:r>
          </a:p>
          <a:p>
            <a:pPr marL="914400" lvl="2" indent="0">
              <a:buFont typeface="Wingdings" pitchFamily="-72" charset="2"/>
              <a:buNone/>
            </a:pPr>
            <a:r>
              <a:rPr lang="en-US"/>
              <a:t>Practices, Institutions</a:t>
            </a:r>
          </a:p>
          <a:p>
            <a:pPr marL="457200" lvl="1" indent="0"/>
            <a:r>
              <a:rPr lang="en-US"/>
              <a:t>Precedent</a:t>
            </a:r>
          </a:p>
          <a:p>
            <a:pPr marL="457200" lvl="1" indent="0">
              <a:buFont typeface="Wingdings" pitchFamily="-72" charset="2"/>
              <a:buNone/>
            </a:pP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2667000"/>
            <a:ext cx="3994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/>
              <a:t>Ordered Govt</a:t>
            </a:r>
          </a:p>
          <a:p>
            <a:pPr marL="457200" lvl="1" indent="0"/>
            <a:r>
              <a:rPr lang="en-US"/>
              <a:t>Orderly regulation of day to day activities</a:t>
            </a:r>
          </a:p>
          <a:p>
            <a:pPr marL="457200" lvl="1" indent="0"/>
            <a:r>
              <a:rPr lang="en-US"/>
              <a:t>Seen in local govt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Examples</a:t>
            </a:r>
          </a:p>
          <a:p>
            <a:pPr marL="457200" lvl="1" indent="0"/>
            <a:r>
              <a:rPr lang="en-US"/>
              <a:t>Sheriff, Coroner, Justice of the Peace, Grand Jury, Counties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 b="1"/>
              <a:t>Limited Govt</a:t>
            </a:r>
            <a:endParaRPr lang="en-US"/>
          </a:p>
          <a:p>
            <a:pPr marL="457200" lvl="1" indent="0"/>
            <a:r>
              <a:rPr lang="en-US"/>
              <a:t>Govt not all </a:t>
            </a:r>
          </a:p>
          <a:p>
            <a:pPr marL="457200" lvl="1" indent="0">
              <a:buFont typeface="Wingdings" pitchFamily="-72" charset="2"/>
              <a:buNone/>
            </a:pPr>
            <a:r>
              <a:rPr lang="en-US"/>
              <a:t>	powerful</a:t>
            </a:r>
          </a:p>
          <a:p>
            <a:pPr marL="457200" lvl="1" indent="0"/>
            <a:r>
              <a:rPr lang="en-US"/>
              <a:t>Individuals had </a:t>
            </a:r>
          </a:p>
          <a:p>
            <a:pPr marL="457200" lvl="1" indent="0">
              <a:buFont typeface="Wingdings" pitchFamily="-72" charset="2"/>
              <a:buNone/>
            </a:pPr>
            <a:r>
              <a:rPr lang="en-US"/>
              <a:t>	rights</a:t>
            </a:r>
          </a:p>
          <a:p>
            <a:pPr marL="457200" lvl="1" indent="0"/>
            <a:r>
              <a:rPr lang="en-US"/>
              <a:t>Had been </a:t>
            </a:r>
          </a:p>
          <a:p>
            <a:pPr marL="457200" lvl="1" indent="0">
              <a:buFont typeface="Wingdings" pitchFamily="-72" charset="2"/>
              <a:buNone/>
            </a:pPr>
            <a:r>
              <a:rPr lang="en-US"/>
              <a:t>	developing for </a:t>
            </a:r>
          </a:p>
          <a:p>
            <a:pPr marL="457200" lvl="1" indent="0">
              <a:buFont typeface="Wingdings" pitchFamily="-72" charset="2"/>
              <a:buNone/>
            </a:pPr>
            <a:r>
              <a:rPr lang="en-US"/>
              <a:t>	100s of years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 b="1"/>
              <a:t>Representative Govt</a:t>
            </a:r>
          </a:p>
          <a:p>
            <a:pPr marL="457200" lvl="1" indent="0"/>
            <a:r>
              <a:rPr lang="en-US"/>
              <a:t>Govt should serve will of the people</a:t>
            </a:r>
          </a:p>
          <a:p>
            <a:pPr marL="457200" lvl="1" indent="0"/>
            <a:r>
              <a:rPr lang="en-US"/>
              <a:t>People should have a voice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971800"/>
            <a:ext cx="508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Major English Documents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 b="1"/>
              <a:t>Magna Carta</a:t>
            </a:r>
            <a:r>
              <a:rPr lang="en-US"/>
              <a:t> 1215</a:t>
            </a:r>
          </a:p>
          <a:p>
            <a:pPr marL="457200" lvl="1" indent="0"/>
            <a:r>
              <a:rPr lang="en-US"/>
              <a:t>King John taxed heavily</a:t>
            </a:r>
          </a:p>
          <a:p>
            <a:pPr marL="457200" lvl="1" indent="0"/>
            <a:r>
              <a:rPr lang="en-US"/>
              <a:t>Nobles wanted to protect themselves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Ideas</a:t>
            </a:r>
          </a:p>
          <a:p>
            <a:pPr marL="457200" lvl="1" indent="0"/>
            <a:r>
              <a:rPr lang="en-US"/>
              <a:t>Trial by jury</a:t>
            </a:r>
          </a:p>
          <a:p>
            <a:pPr marL="457200" lvl="1" indent="0"/>
            <a:r>
              <a:rPr lang="en-US"/>
              <a:t>Due process of law</a:t>
            </a:r>
          </a:p>
          <a:p>
            <a:pPr marL="457200" lvl="1" indent="0"/>
            <a:r>
              <a:rPr lang="en-US"/>
              <a:t>Protect life, liberty, property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Only for privileged </a:t>
            </a:r>
          </a:p>
          <a:p>
            <a:pPr marL="457200" lvl="1" indent="0"/>
            <a:r>
              <a:rPr lang="en-US"/>
              <a:t>Eventually extended</a:t>
            </a:r>
          </a:p>
          <a:p>
            <a:pPr marL="457200" lvl="1" indent="0"/>
            <a:r>
              <a:rPr lang="en-US"/>
              <a:t>Showed monarch not all powerful</a:t>
            </a:r>
          </a:p>
          <a:p>
            <a:pPr algn="l">
              <a:buFont typeface="Wingdings" pitchFamily="-72" charset="2"/>
              <a:buChar char=""/>
            </a:pPr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Major English Documents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 b="1"/>
              <a:t>The Petition of Right </a:t>
            </a:r>
            <a:r>
              <a:rPr lang="en-US"/>
              <a:t>1628</a:t>
            </a:r>
          </a:p>
          <a:p>
            <a:pPr marL="457200" lvl="1" indent="0"/>
            <a:r>
              <a:rPr lang="en-US"/>
              <a:t>Limited kings power too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Said:</a:t>
            </a:r>
          </a:p>
          <a:p>
            <a:pPr marL="457200" lvl="1" indent="0"/>
            <a:r>
              <a:rPr lang="en-US"/>
              <a:t>No random imprisonment</a:t>
            </a:r>
          </a:p>
          <a:p>
            <a:pPr marL="457200" lvl="1" indent="0"/>
            <a:r>
              <a:rPr lang="en-US"/>
              <a:t>Limits on martial law</a:t>
            </a:r>
          </a:p>
          <a:p>
            <a:pPr marL="457200" lvl="1" indent="0"/>
            <a:r>
              <a:rPr lang="en-US"/>
              <a:t>No quartering</a:t>
            </a:r>
          </a:p>
          <a:p>
            <a:pPr marL="457200" lvl="1" indent="0"/>
            <a:r>
              <a:rPr lang="en-US"/>
              <a:t>No tax w/o Parl. consent</a:t>
            </a:r>
          </a:p>
          <a:p>
            <a:pPr marL="457200" lvl="1" indent="0"/>
            <a:r>
              <a:rPr lang="en-US"/>
              <a:t>Challenged Divine Right of Kings</a:t>
            </a:r>
          </a:p>
          <a:p>
            <a:pPr marL="457200" lvl="1" indent="0"/>
            <a:endParaRPr lang="en-US"/>
          </a:p>
          <a:p>
            <a:pPr marL="457200" lvl="1" indent="0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44958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Major English Documents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 b="1"/>
              <a:t>The English Bill of Rights </a:t>
            </a:r>
            <a:r>
              <a:rPr lang="en-US"/>
              <a:t>1689</a:t>
            </a:r>
            <a:endParaRPr lang="en-US" b="1"/>
          </a:p>
          <a:p>
            <a:pPr marL="457200" lvl="1" indent="0"/>
            <a:r>
              <a:rPr lang="en-US"/>
              <a:t>During Glorious Rev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Provisions</a:t>
            </a:r>
          </a:p>
          <a:p>
            <a:pPr marL="457200" lvl="1" indent="0"/>
            <a:r>
              <a:rPr lang="en-US"/>
              <a:t>No army during peace</a:t>
            </a:r>
          </a:p>
          <a:p>
            <a:pPr marL="457200" lvl="1" indent="0"/>
            <a:r>
              <a:rPr lang="en-US"/>
              <a:t>Free elections of Parl.</a:t>
            </a:r>
          </a:p>
          <a:p>
            <a:pPr marL="457200" lvl="1" indent="0"/>
            <a:r>
              <a:rPr lang="en-US"/>
              <a:t>Couldn’t suspend laws</a:t>
            </a:r>
          </a:p>
          <a:p>
            <a:pPr marL="457200" lvl="1" indent="0"/>
            <a:r>
              <a:rPr lang="en-US"/>
              <a:t>Couldn’t spend $ w/o Parl.</a:t>
            </a:r>
          </a:p>
          <a:p>
            <a:pPr marL="457200" lvl="1" indent="0"/>
            <a:r>
              <a:rPr lang="en-US"/>
              <a:t>Couldn’t suspend Parl.</a:t>
            </a:r>
          </a:p>
          <a:p>
            <a:pPr marL="457200" lvl="1" indent="0"/>
            <a:r>
              <a:rPr lang="en-US"/>
              <a:t>Regular people could petition King</a:t>
            </a:r>
          </a:p>
          <a:p>
            <a:pPr marL="457200" lvl="1" indent="0"/>
            <a:r>
              <a:rPr lang="en-US"/>
              <a:t>Right to fair trial</a:t>
            </a:r>
          </a:p>
          <a:p>
            <a:pPr marL="457200" lvl="1" indent="0"/>
            <a:r>
              <a:rPr lang="en-US"/>
              <a:t>No cruel and unusual punishment</a:t>
            </a:r>
            <a:endParaRPr lang="en-US" b="1"/>
          </a:p>
          <a:p>
            <a:pPr marL="457200" lvl="1" indent="0"/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401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600200" y="0"/>
            <a:ext cx="7772400" cy="1143000"/>
          </a:xfrm>
        </p:spPr>
        <p:txBody>
          <a:bodyPr/>
          <a:lstStyle/>
          <a:p>
            <a:r>
              <a:rPr lang="en-US"/>
              <a:t>English Colonies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algn="l">
              <a:buFont typeface="Wingdings" pitchFamily="-72" charset="2"/>
              <a:buChar char=""/>
            </a:pPr>
            <a:r>
              <a:rPr lang="en-US"/>
              <a:t>VA first 1607</a:t>
            </a:r>
          </a:p>
          <a:p>
            <a:pPr marL="457200" lvl="1" indent="0"/>
            <a:r>
              <a:rPr lang="en-US"/>
              <a:t>Jamestown</a:t>
            </a:r>
          </a:p>
          <a:p>
            <a:pPr marL="457200" lvl="1" indent="0"/>
            <a:r>
              <a:rPr lang="en-US"/>
              <a:t>VA Company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MA</a:t>
            </a:r>
          </a:p>
          <a:p>
            <a:pPr marL="457200" lvl="1" indent="0"/>
            <a:r>
              <a:rPr lang="en-US"/>
              <a:t>Religious freedom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GA</a:t>
            </a:r>
          </a:p>
          <a:p>
            <a:pPr marL="457200" lvl="1" indent="0"/>
            <a:r>
              <a:rPr lang="en-US"/>
              <a:t>Debtors</a:t>
            </a:r>
          </a:p>
          <a:p>
            <a:pPr algn="l">
              <a:buFont typeface="Wingdings" pitchFamily="-72" charset="2"/>
              <a:buChar char=""/>
            </a:pPr>
            <a:r>
              <a:rPr lang="en-US"/>
              <a:t>All established by </a:t>
            </a:r>
            <a:r>
              <a:rPr lang="en-US" b="1"/>
              <a:t>charter</a:t>
            </a:r>
          </a:p>
          <a:p>
            <a:pPr marL="457200" lvl="1" indent="0"/>
            <a:r>
              <a:rPr lang="en-US"/>
              <a:t>Written grant of authority by King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365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2004:Templates:Presentations:Designs:Columns</Template>
  <TotalTime>310</TotalTime>
  <Words>342</Words>
  <Application>Microsoft Office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Columns</vt:lpstr>
      <vt:lpstr>US Political Beginnings</vt:lpstr>
      <vt:lpstr>Remember</vt:lpstr>
      <vt:lpstr>Basic Concepts</vt:lpstr>
      <vt:lpstr>Basic Concepts</vt:lpstr>
      <vt:lpstr>Basic Concepts</vt:lpstr>
      <vt:lpstr>Major English Documents</vt:lpstr>
      <vt:lpstr>Major English Documents</vt:lpstr>
      <vt:lpstr>Major English Documents</vt:lpstr>
      <vt:lpstr>English Colonies</vt:lpstr>
      <vt:lpstr>English Colonies</vt:lpstr>
      <vt:lpstr>English Colonies</vt:lpstr>
      <vt:lpstr>English Colonies</vt:lpstr>
      <vt:lpstr>PowerPoint Presentation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Political Beginnings</dc:title>
  <dc:creator>Cherry Creek High School</dc:creator>
  <cp:lastModifiedBy>Administrator</cp:lastModifiedBy>
  <cp:revision>11</cp:revision>
  <cp:lastPrinted>2009-08-31T12:21:22Z</cp:lastPrinted>
  <dcterms:created xsi:type="dcterms:W3CDTF">2009-08-28T12:42:26Z</dcterms:created>
  <dcterms:modified xsi:type="dcterms:W3CDTF">2016-08-19T15:54:30Z</dcterms:modified>
</cp:coreProperties>
</file>